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25203150" cy="36004500"/>
  <p:notesSz cx="7102475" cy="10231438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606363" algn="l" rtl="0" fontAlgn="base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1212725" algn="l" rtl="0" fontAlgn="base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819088" algn="l" rtl="0" fontAlgn="base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2425452" algn="l" rtl="0" fontAlgn="base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3031814" algn="l" defTabSz="1212725" rtl="0" eaLnBrk="1" latinLnBrk="0" hangingPunct="1">
      <a:defRPr sz="86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3638178" algn="l" defTabSz="1212725" rtl="0" eaLnBrk="1" latinLnBrk="0" hangingPunct="1">
      <a:defRPr sz="86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4244539" algn="l" defTabSz="1212725" rtl="0" eaLnBrk="1" latinLnBrk="0" hangingPunct="1">
      <a:defRPr sz="86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4850903" algn="l" defTabSz="1212725" rtl="0" eaLnBrk="1" latinLnBrk="0" hangingPunct="1">
      <a:defRPr sz="86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66"/>
    <a:srgbClr val="20A709"/>
    <a:srgbClr val="FFCC00"/>
    <a:srgbClr val="FF0000"/>
    <a:srgbClr val="C5ECC2"/>
    <a:srgbClr val="68B8A3"/>
    <a:srgbClr val="91B256"/>
    <a:srgbClr val="E3ECD4"/>
    <a:srgbClr val="F5F9F1"/>
    <a:srgbClr val="EEF5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19" autoAdjust="0"/>
    <p:restoredTop sz="99879" autoAdjust="0"/>
  </p:normalViewPr>
  <p:slideViewPr>
    <p:cSldViewPr>
      <p:cViewPr>
        <p:scale>
          <a:sx n="25" d="100"/>
          <a:sy n="25" d="100"/>
        </p:scale>
        <p:origin x="-2366" y="1762"/>
      </p:cViewPr>
      <p:guideLst>
        <p:guide orient="horz" pos="11340"/>
        <p:guide pos="793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5" cy="360045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890715" y="11184820"/>
            <a:ext cx="21421724" cy="771701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779840" y="20402905"/>
            <a:ext cx="17643474" cy="9200444"/>
          </a:xfrm>
        </p:spPr>
        <p:txBody>
          <a:bodyPr/>
          <a:lstStyle>
            <a:lvl1pPr marL="0" indent="0" algn="ctr">
              <a:buNone/>
              <a:defRPr/>
            </a:lvl1pPr>
            <a:lvl2pPr marL="606363" indent="0" algn="ctr">
              <a:buNone/>
              <a:defRPr/>
            </a:lvl2pPr>
            <a:lvl3pPr marL="1212725" indent="0" algn="ctr">
              <a:buNone/>
              <a:defRPr/>
            </a:lvl3pPr>
            <a:lvl4pPr marL="1819088" indent="0" algn="ctr">
              <a:buNone/>
              <a:defRPr/>
            </a:lvl4pPr>
            <a:lvl5pPr marL="2425452" indent="0" algn="ctr">
              <a:buNone/>
              <a:defRPr/>
            </a:lvl5pPr>
            <a:lvl6pPr marL="3031814" indent="0" algn="ctr">
              <a:buNone/>
              <a:defRPr/>
            </a:lvl6pPr>
            <a:lvl7pPr marL="3638178" indent="0" algn="ctr">
              <a:buNone/>
              <a:defRPr/>
            </a:lvl7pPr>
            <a:lvl8pPr marL="4244539" indent="0" algn="ctr">
              <a:buNone/>
              <a:defRPr/>
            </a:lvl8pPr>
            <a:lvl9pPr marL="4850903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2C242E-A99E-4A3C-917B-EE2430FC3D39}" type="slidenum">
              <a:rPr lang="pl-PL"/>
              <a:pPr>
                <a:defRPr/>
              </a:pPr>
              <a:t>‹№›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46947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336F9A-126C-4F49-A7D8-013718236F7B}" type="slidenum">
              <a:rPr lang="pl-PL"/>
              <a:pPr>
                <a:defRPr/>
              </a:pPr>
              <a:t>‹№›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22820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990727" y="23136932"/>
            <a:ext cx="21423313" cy="7150805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990727" y="15259404"/>
            <a:ext cx="21423313" cy="7877528"/>
          </a:xfrm>
        </p:spPr>
        <p:txBody>
          <a:bodyPr anchor="b"/>
          <a:lstStyle>
            <a:lvl1pPr marL="0" indent="0">
              <a:buNone/>
              <a:defRPr sz="2700"/>
            </a:lvl1pPr>
            <a:lvl2pPr marL="606363" indent="0">
              <a:buNone/>
              <a:defRPr sz="2400"/>
            </a:lvl2pPr>
            <a:lvl3pPr marL="1212725" indent="0">
              <a:buNone/>
              <a:defRPr sz="2100"/>
            </a:lvl3pPr>
            <a:lvl4pPr marL="1819088" indent="0">
              <a:buNone/>
              <a:defRPr sz="1900"/>
            </a:lvl4pPr>
            <a:lvl5pPr marL="2425452" indent="0">
              <a:buNone/>
              <a:defRPr sz="1900"/>
            </a:lvl5pPr>
            <a:lvl6pPr marL="3031814" indent="0">
              <a:buNone/>
              <a:defRPr sz="1900"/>
            </a:lvl6pPr>
            <a:lvl7pPr marL="3638178" indent="0">
              <a:buNone/>
              <a:defRPr sz="1900"/>
            </a:lvl7pPr>
            <a:lvl8pPr marL="4244539" indent="0">
              <a:buNone/>
              <a:defRPr sz="1900"/>
            </a:lvl8pPr>
            <a:lvl9pPr marL="4850903" indent="0">
              <a:buNone/>
              <a:defRPr sz="1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7293A5-46CF-4E56-BDF8-A50BF15C86C9}" type="slidenum">
              <a:rPr lang="pl-PL"/>
              <a:pPr>
                <a:defRPr/>
              </a:pPr>
              <a:t>‹№›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84890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260475" y="8401404"/>
            <a:ext cx="11264900" cy="23761346"/>
          </a:xfr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2677776" y="8401404"/>
            <a:ext cx="11264900" cy="23761346"/>
          </a:xfr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5BFABA-0433-4BA1-A9C5-4E552C29A81C}" type="slidenum">
              <a:rPr lang="pl-PL"/>
              <a:pPr>
                <a:defRPr/>
              </a:pPr>
              <a:t>‹№›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8354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260476" y="8059210"/>
            <a:ext cx="11134725" cy="3358444"/>
          </a:xfrm>
        </p:spPr>
        <p:txBody>
          <a:bodyPr anchor="b"/>
          <a:lstStyle>
            <a:lvl1pPr marL="0" indent="0">
              <a:buNone/>
              <a:defRPr sz="3100" b="1"/>
            </a:lvl1pPr>
            <a:lvl2pPr marL="606363" indent="0">
              <a:buNone/>
              <a:defRPr sz="2700" b="1"/>
            </a:lvl2pPr>
            <a:lvl3pPr marL="1212725" indent="0">
              <a:buNone/>
              <a:defRPr sz="2400" b="1"/>
            </a:lvl3pPr>
            <a:lvl4pPr marL="1819088" indent="0">
              <a:buNone/>
              <a:defRPr sz="2100" b="1"/>
            </a:lvl4pPr>
            <a:lvl5pPr marL="2425452" indent="0">
              <a:buNone/>
              <a:defRPr sz="2100" b="1"/>
            </a:lvl5pPr>
            <a:lvl6pPr marL="3031814" indent="0">
              <a:buNone/>
              <a:defRPr sz="2100" b="1"/>
            </a:lvl6pPr>
            <a:lvl7pPr marL="3638178" indent="0">
              <a:buNone/>
              <a:defRPr sz="2100" b="1"/>
            </a:lvl7pPr>
            <a:lvl8pPr marL="4244539" indent="0">
              <a:buNone/>
              <a:defRPr sz="2100" b="1"/>
            </a:lvl8pPr>
            <a:lvl9pPr marL="4850903" indent="0">
              <a:buNone/>
              <a:defRPr sz="21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260476" y="11417654"/>
            <a:ext cx="11134725" cy="20745096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12803189" y="8059210"/>
            <a:ext cx="11139486" cy="3358444"/>
          </a:xfrm>
        </p:spPr>
        <p:txBody>
          <a:bodyPr anchor="b"/>
          <a:lstStyle>
            <a:lvl1pPr marL="0" indent="0">
              <a:buNone/>
              <a:defRPr sz="3100" b="1"/>
            </a:lvl1pPr>
            <a:lvl2pPr marL="606363" indent="0">
              <a:buNone/>
              <a:defRPr sz="2700" b="1"/>
            </a:lvl2pPr>
            <a:lvl3pPr marL="1212725" indent="0">
              <a:buNone/>
              <a:defRPr sz="2400" b="1"/>
            </a:lvl3pPr>
            <a:lvl4pPr marL="1819088" indent="0">
              <a:buNone/>
              <a:defRPr sz="2100" b="1"/>
            </a:lvl4pPr>
            <a:lvl5pPr marL="2425452" indent="0">
              <a:buNone/>
              <a:defRPr sz="2100" b="1"/>
            </a:lvl5pPr>
            <a:lvl6pPr marL="3031814" indent="0">
              <a:buNone/>
              <a:defRPr sz="2100" b="1"/>
            </a:lvl6pPr>
            <a:lvl7pPr marL="3638178" indent="0">
              <a:buNone/>
              <a:defRPr sz="2100" b="1"/>
            </a:lvl7pPr>
            <a:lvl8pPr marL="4244539" indent="0">
              <a:buNone/>
              <a:defRPr sz="2100" b="1"/>
            </a:lvl8pPr>
            <a:lvl9pPr marL="4850903" indent="0">
              <a:buNone/>
              <a:defRPr sz="21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12803189" y="11417654"/>
            <a:ext cx="11139486" cy="20745096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21B2CA-3677-48E7-BADF-67B7C87D2FCE}" type="slidenum">
              <a:rPr lang="pl-PL"/>
              <a:pPr>
                <a:defRPr/>
              </a:pPr>
              <a:t>‹№›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7624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261793-21DE-40A0-B7E2-726C8D052E18}" type="slidenum">
              <a:rPr lang="pl-PL"/>
              <a:pPr>
                <a:defRPr/>
              </a:pPr>
              <a:t>‹№›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24431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FA6247-9150-424E-B43C-A4DB9D785CDC}" type="slidenum">
              <a:rPr lang="pl-PL"/>
              <a:pPr>
                <a:defRPr/>
              </a:pPr>
              <a:t>‹№›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56859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60477" y="1434044"/>
            <a:ext cx="8291513" cy="6099528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853615" y="1434043"/>
            <a:ext cx="14089061" cy="30728708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1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260477" y="7533570"/>
            <a:ext cx="8291513" cy="24629179"/>
          </a:xfrm>
        </p:spPr>
        <p:txBody>
          <a:bodyPr/>
          <a:lstStyle>
            <a:lvl1pPr marL="0" indent="0">
              <a:buNone/>
              <a:defRPr sz="1900"/>
            </a:lvl1pPr>
            <a:lvl2pPr marL="606363" indent="0">
              <a:buNone/>
              <a:defRPr sz="1600"/>
            </a:lvl2pPr>
            <a:lvl3pPr marL="1212725" indent="0">
              <a:buNone/>
              <a:defRPr sz="1300"/>
            </a:lvl3pPr>
            <a:lvl4pPr marL="1819088" indent="0">
              <a:buNone/>
              <a:defRPr sz="1200"/>
            </a:lvl4pPr>
            <a:lvl5pPr marL="2425452" indent="0">
              <a:buNone/>
              <a:defRPr sz="1200"/>
            </a:lvl5pPr>
            <a:lvl6pPr marL="3031814" indent="0">
              <a:buNone/>
              <a:defRPr sz="1200"/>
            </a:lvl6pPr>
            <a:lvl7pPr marL="3638178" indent="0">
              <a:buNone/>
              <a:defRPr sz="1200"/>
            </a:lvl7pPr>
            <a:lvl8pPr marL="4244539" indent="0">
              <a:buNone/>
              <a:defRPr sz="1200"/>
            </a:lvl8pPr>
            <a:lvl9pPr marL="4850903" indent="0">
              <a:buNone/>
              <a:defRPr sz="1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2C407B-7ECE-4958-9F23-DF27BBD7D18C}" type="slidenum">
              <a:rPr lang="pl-PL"/>
              <a:pPr>
                <a:defRPr/>
              </a:pPr>
              <a:t>‹№›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14564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940301" y="25202446"/>
            <a:ext cx="15120938" cy="2975682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940301" y="3217334"/>
            <a:ext cx="15120938" cy="21602348"/>
          </a:xfrm>
        </p:spPr>
        <p:txBody>
          <a:bodyPr/>
          <a:lstStyle>
            <a:lvl1pPr marL="0" indent="0">
              <a:buNone/>
              <a:defRPr sz="4300"/>
            </a:lvl1pPr>
            <a:lvl2pPr marL="606363" indent="0">
              <a:buNone/>
              <a:defRPr sz="3700"/>
            </a:lvl2pPr>
            <a:lvl3pPr marL="1212725" indent="0">
              <a:buNone/>
              <a:defRPr sz="3100"/>
            </a:lvl3pPr>
            <a:lvl4pPr marL="1819088" indent="0">
              <a:buNone/>
              <a:defRPr sz="2700"/>
            </a:lvl4pPr>
            <a:lvl5pPr marL="2425452" indent="0">
              <a:buNone/>
              <a:defRPr sz="2700"/>
            </a:lvl5pPr>
            <a:lvl6pPr marL="3031814" indent="0">
              <a:buNone/>
              <a:defRPr sz="2700"/>
            </a:lvl6pPr>
            <a:lvl7pPr marL="3638178" indent="0">
              <a:buNone/>
              <a:defRPr sz="2700"/>
            </a:lvl7pPr>
            <a:lvl8pPr marL="4244539" indent="0">
              <a:buNone/>
              <a:defRPr sz="2700"/>
            </a:lvl8pPr>
            <a:lvl9pPr marL="4850903" indent="0">
              <a:buNone/>
              <a:defRPr sz="27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940301" y="28178126"/>
            <a:ext cx="15120938" cy="4226278"/>
          </a:xfrm>
        </p:spPr>
        <p:txBody>
          <a:bodyPr/>
          <a:lstStyle>
            <a:lvl1pPr marL="0" indent="0">
              <a:buNone/>
              <a:defRPr sz="1900"/>
            </a:lvl1pPr>
            <a:lvl2pPr marL="606363" indent="0">
              <a:buNone/>
              <a:defRPr sz="1600"/>
            </a:lvl2pPr>
            <a:lvl3pPr marL="1212725" indent="0">
              <a:buNone/>
              <a:defRPr sz="1300"/>
            </a:lvl3pPr>
            <a:lvl4pPr marL="1819088" indent="0">
              <a:buNone/>
              <a:defRPr sz="1200"/>
            </a:lvl4pPr>
            <a:lvl5pPr marL="2425452" indent="0">
              <a:buNone/>
              <a:defRPr sz="1200"/>
            </a:lvl5pPr>
            <a:lvl6pPr marL="3031814" indent="0">
              <a:buNone/>
              <a:defRPr sz="1200"/>
            </a:lvl6pPr>
            <a:lvl7pPr marL="3638178" indent="0">
              <a:buNone/>
              <a:defRPr sz="1200"/>
            </a:lvl7pPr>
            <a:lvl8pPr marL="4244539" indent="0">
              <a:buNone/>
              <a:defRPr sz="1200"/>
            </a:lvl8pPr>
            <a:lvl9pPr marL="4850903" indent="0">
              <a:buNone/>
              <a:defRPr sz="1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489F17-FC1A-415C-9824-8FDFAAC7F8A6}" type="slidenum">
              <a:rPr lang="pl-PL"/>
              <a:pPr>
                <a:defRPr/>
              </a:pPr>
              <a:t>‹№›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99982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7AD895-7308-4F6D-B73D-0E0C8D5AAC60}" type="slidenum">
              <a:rPr lang="pl-PL"/>
              <a:pPr>
                <a:defRPr/>
              </a:pPr>
              <a:t>‹№›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53042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18272126" y="1441098"/>
            <a:ext cx="5670551" cy="30721652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260475" y="1441098"/>
            <a:ext cx="16859250" cy="30721652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16080E-1F87-48AD-B003-820395CE956A}" type="slidenum">
              <a:rPr lang="pl-PL"/>
              <a:pPr>
                <a:defRPr/>
              </a:pPr>
              <a:t>‹№›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2954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60476" y="1441099"/>
            <a:ext cx="22682200" cy="600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6582" tIns="218290" rIns="436582" bIns="2182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wzorca tytułu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60476" y="8401404"/>
            <a:ext cx="22682200" cy="23761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6582" tIns="218290" rIns="436582" bIns="218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260477" y="32787168"/>
            <a:ext cx="5880101" cy="2501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6582" tIns="218290" rIns="436582" bIns="218290" numCol="1" anchor="t" anchorCtr="0" compatLnSpc="1">
            <a:prstTxWarp prst="textNoShape">
              <a:avLst/>
            </a:prstTxWarp>
          </a:bodyPr>
          <a:lstStyle>
            <a:lvl1pPr>
              <a:defRPr sz="6700">
                <a:latin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610601" y="32787168"/>
            <a:ext cx="7981950" cy="2501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6582" tIns="218290" rIns="436582" bIns="218290" numCol="1" anchor="t" anchorCtr="0" compatLnSpc="1">
            <a:prstTxWarp prst="textNoShape">
              <a:avLst/>
            </a:prstTxWarp>
          </a:bodyPr>
          <a:lstStyle>
            <a:lvl1pPr algn="ctr">
              <a:defRPr sz="6700">
                <a:latin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8062576" y="32787168"/>
            <a:ext cx="5880101" cy="2501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6582" tIns="218290" rIns="436582" bIns="218290" numCol="1" anchor="t" anchorCtr="0" compatLnSpc="1">
            <a:prstTxWarp prst="textNoShape">
              <a:avLst/>
            </a:prstTxWarp>
          </a:bodyPr>
          <a:lstStyle>
            <a:lvl1pPr algn="r">
              <a:defRPr sz="6700">
                <a:latin typeface="Arial" charset="0"/>
              </a:defRPr>
            </a:lvl1pPr>
          </a:lstStyle>
          <a:p>
            <a:pPr>
              <a:defRPr/>
            </a:pPr>
            <a:fld id="{22F9D837-16CE-4538-89BC-247182D8EAD9}" type="slidenum">
              <a:rPr lang="pl-PL"/>
              <a:pPr>
                <a:defRPr/>
              </a:pPr>
              <a:t>‹№›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66655" rtl="0" eaLnBrk="0" fontAlgn="base" hangingPunct="0">
        <a:spcBef>
          <a:spcPct val="0"/>
        </a:spcBef>
        <a:spcAft>
          <a:spcPct val="0"/>
        </a:spcAft>
        <a:defRPr sz="20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366655" rtl="0" eaLnBrk="0" fontAlgn="base" hangingPunct="0">
        <a:spcBef>
          <a:spcPct val="0"/>
        </a:spcBef>
        <a:spcAft>
          <a:spcPct val="0"/>
        </a:spcAft>
        <a:defRPr sz="20900">
          <a:solidFill>
            <a:schemeClr val="tx2"/>
          </a:solidFill>
          <a:latin typeface="Arial" charset="0"/>
        </a:defRPr>
      </a:lvl2pPr>
      <a:lvl3pPr algn="ctr" defTabSz="4366655" rtl="0" eaLnBrk="0" fontAlgn="base" hangingPunct="0">
        <a:spcBef>
          <a:spcPct val="0"/>
        </a:spcBef>
        <a:spcAft>
          <a:spcPct val="0"/>
        </a:spcAft>
        <a:defRPr sz="20900">
          <a:solidFill>
            <a:schemeClr val="tx2"/>
          </a:solidFill>
          <a:latin typeface="Arial" charset="0"/>
        </a:defRPr>
      </a:lvl3pPr>
      <a:lvl4pPr algn="ctr" defTabSz="4366655" rtl="0" eaLnBrk="0" fontAlgn="base" hangingPunct="0">
        <a:spcBef>
          <a:spcPct val="0"/>
        </a:spcBef>
        <a:spcAft>
          <a:spcPct val="0"/>
        </a:spcAft>
        <a:defRPr sz="20900">
          <a:solidFill>
            <a:schemeClr val="tx2"/>
          </a:solidFill>
          <a:latin typeface="Arial" charset="0"/>
        </a:defRPr>
      </a:lvl4pPr>
      <a:lvl5pPr algn="ctr" defTabSz="4366655" rtl="0" eaLnBrk="0" fontAlgn="base" hangingPunct="0">
        <a:spcBef>
          <a:spcPct val="0"/>
        </a:spcBef>
        <a:spcAft>
          <a:spcPct val="0"/>
        </a:spcAft>
        <a:defRPr sz="20900">
          <a:solidFill>
            <a:schemeClr val="tx2"/>
          </a:solidFill>
          <a:latin typeface="Arial" charset="0"/>
        </a:defRPr>
      </a:lvl5pPr>
      <a:lvl6pPr marL="606363" algn="ctr" defTabSz="4366655" rtl="0" fontAlgn="base">
        <a:spcBef>
          <a:spcPct val="0"/>
        </a:spcBef>
        <a:spcAft>
          <a:spcPct val="0"/>
        </a:spcAft>
        <a:defRPr sz="20900">
          <a:solidFill>
            <a:schemeClr val="tx2"/>
          </a:solidFill>
          <a:latin typeface="Arial" charset="0"/>
        </a:defRPr>
      </a:lvl6pPr>
      <a:lvl7pPr marL="1212725" algn="ctr" defTabSz="4366655" rtl="0" fontAlgn="base">
        <a:spcBef>
          <a:spcPct val="0"/>
        </a:spcBef>
        <a:spcAft>
          <a:spcPct val="0"/>
        </a:spcAft>
        <a:defRPr sz="20900">
          <a:solidFill>
            <a:schemeClr val="tx2"/>
          </a:solidFill>
          <a:latin typeface="Arial" charset="0"/>
        </a:defRPr>
      </a:lvl7pPr>
      <a:lvl8pPr marL="1819088" algn="ctr" defTabSz="4366655" rtl="0" fontAlgn="base">
        <a:spcBef>
          <a:spcPct val="0"/>
        </a:spcBef>
        <a:spcAft>
          <a:spcPct val="0"/>
        </a:spcAft>
        <a:defRPr sz="20900">
          <a:solidFill>
            <a:schemeClr val="tx2"/>
          </a:solidFill>
          <a:latin typeface="Arial" charset="0"/>
        </a:defRPr>
      </a:lvl8pPr>
      <a:lvl9pPr marL="2425452" algn="ctr" defTabSz="4366655" rtl="0" fontAlgn="base">
        <a:spcBef>
          <a:spcPct val="0"/>
        </a:spcBef>
        <a:spcAft>
          <a:spcPct val="0"/>
        </a:spcAft>
        <a:defRPr sz="20900">
          <a:solidFill>
            <a:schemeClr val="tx2"/>
          </a:solidFill>
          <a:latin typeface="Arial" charset="0"/>
        </a:defRPr>
      </a:lvl9pPr>
    </p:titleStyle>
    <p:bodyStyle>
      <a:lvl1pPr marL="1638022" indent="-1638022" algn="l" defTabSz="4366655" rtl="0" eaLnBrk="0" fontAlgn="base" hangingPunct="0">
        <a:spcBef>
          <a:spcPct val="20000"/>
        </a:spcBef>
        <a:spcAft>
          <a:spcPct val="0"/>
        </a:spcAft>
        <a:buChar char="•"/>
        <a:defRPr sz="15200">
          <a:solidFill>
            <a:schemeClr val="tx1"/>
          </a:solidFill>
          <a:latin typeface="+mn-lt"/>
          <a:ea typeface="+mn-ea"/>
          <a:cs typeface="+mn-cs"/>
        </a:defRPr>
      </a:lvl1pPr>
      <a:lvl2pPr marL="3547644" indent="-1364317" algn="l" defTabSz="4366655" rtl="0" eaLnBrk="0" fontAlgn="base" hangingPunct="0">
        <a:spcBef>
          <a:spcPct val="20000"/>
        </a:spcBef>
        <a:spcAft>
          <a:spcPct val="0"/>
        </a:spcAft>
        <a:buChar char="–"/>
        <a:defRPr sz="13300">
          <a:solidFill>
            <a:schemeClr val="tx1"/>
          </a:solidFill>
          <a:latin typeface="+mn-lt"/>
        </a:defRPr>
      </a:lvl2pPr>
      <a:lvl3pPr marL="5457266" indent="-1090611" algn="l" defTabSz="4366655" rtl="0" eaLnBrk="0" fontAlgn="base" hangingPunct="0">
        <a:spcBef>
          <a:spcPct val="20000"/>
        </a:spcBef>
        <a:spcAft>
          <a:spcPct val="0"/>
        </a:spcAft>
        <a:buChar char="•"/>
        <a:defRPr sz="11400">
          <a:solidFill>
            <a:schemeClr val="tx1"/>
          </a:solidFill>
          <a:latin typeface="+mn-lt"/>
        </a:defRPr>
      </a:lvl3pPr>
      <a:lvl4pPr marL="7640594" indent="-1092716" algn="l" defTabSz="4366655" rtl="0" eaLnBrk="0" fontAlgn="base" hangingPunct="0">
        <a:spcBef>
          <a:spcPct val="20000"/>
        </a:spcBef>
        <a:spcAft>
          <a:spcPct val="0"/>
        </a:spcAft>
        <a:buChar char="–"/>
        <a:defRPr sz="9500">
          <a:solidFill>
            <a:schemeClr val="tx1"/>
          </a:solidFill>
          <a:latin typeface="+mn-lt"/>
        </a:defRPr>
      </a:lvl4pPr>
      <a:lvl5pPr marL="9823921" indent="-1092716" algn="l" defTabSz="4366655" rtl="0" eaLnBrk="0" fontAlgn="base" hangingPunct="0">
        <a:spcBef>
          <a:spcPct val="20000"/>
        </a:spcBef>
        <a:spcAft>
          <a:spcPct val="0"/>
        </a:spcAft>
        <a:buChar char="»"/>
        <a:defRPr sz="9500">
          <a:solidFill>
            <a:schemeClr val="tx1"/>
          </a:solidFill>
          <a:latin typeface="+mn-lt"/>
        </a:defRPr>
      </a:lvl5pPr>
      <a:lvl6pPr marL="10430283" indent="-1092716" algn="l" defTabSz="4366655" rtl="0" fontAlgn="base">
        <a:spcBef>
          <a:spcPct val="20000"/>
        </a:spcBef>
        <a:spcAft>
          <a:spcPct val="0"/>
        </a:spcAft>
        <a:buChar char="»"/>
        <a:defRPr sz="9500">
          <a:solidFill>
            <a:schemeClr val="tx1"/>
          </a:solidFill>
          <a:latin typeface="+mn-lt"/>
        </a:defRPr>
      </a:lvl6pPr>
      <a:lvl7pPr marL="11036645" indent="-1092716" algn="l" defTabSz="4366655" rtl="0" fontAlgn="base">
        <a:spcBef>
          <a:spcPct val="20000"/>
        </a:spcBef>
        <a:spcAft>
          <a:spcPct val="0"/>
        </a:spcAft>
        <a:buChar char="»"/>
        <a:defRPr sz="9500">
          <a:solidFill>
            <a:schemeClr val="tx1"/>
          </a:solidFill>
          <a:latin typeface="+mn-lt"/>
        </a:defRPr>
      </a:lvl7pPr>
      <a:lvl8pPr marL="11643009" indent="-1092716" algn="l" defTabSz="4366655" rtl="0" fontAlgn="base">
        <a:spcBef>
          <a:spcPct val="20000"/>
        </a:spcBef>
        <a:spcAft>
          <a:spcPct val="0"/>
        </a:spcAft>
        <a:buChar char="»"/>
        <a:defRPr sz="9500">
          <a:solidFill>
            <a:schemeClr val="tx1"/>
          </a:solidFill>
          <a:latin typeface="+mn-lt"/>
        </a:defRPr>
      </a:lvl8pPr>
      <a:lvl9pPr marL="12249371" indent="-1092716" algn="l" defTabSz="4366655" rtl="0" fontAlgn="base">
        <a:spcBef>
          <a:spcPct val="20000"/>
        </a:spcBef>
        <a:spcAft>
          <a:spcPct val="0"/>
        </a:spcAft>
        <a:buChar char="»"/>
        <a:defRPr sz="95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121272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6363" algn="l" defTabSz="121272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2725" algn="l" defTabSz="121272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19088" algn="l" defTabSz="121272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25452" algn="l" defTabSz="121272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31814" algn="l" defTabSz="121272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38178" algn="l" defTabSz="121272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44539" algn="l" defTabSz="121272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50903" algn="l" defTabSz="121272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9.png"/><Relationship Id="rId18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2.emf"/><Relationship Id="rId12" Type="http://schemas.openxmlformats.org/officeDocument/2006/relationships/image" Target="../media/image8.jpg"/><Relationship Id="rId17" Type="http://schemas.openxmlformats.org/officeDocument/2006/relationships/image" Target="../media/image13.jpe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2.jpeg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7.jpeg"/><Relationship Id="rId5" Type="http://schemas.openxmlformats.org/officeDocument/2006/relationships/image" Target="../media/image1.emf"/><Relationship Id="rId15" Type="http://schemas.openxmlformats.org/officeDocument/2006/relationships/image" Target="../media/image11.jpeg"/><Relationship Id="rId10" Type="http://schemas.openxmlformats.org/officeDocument/2006/relationships/image" Target="../media/image6.jpeg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jpeg"/><Relationship Id="rId1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ostokąt zaokrąglony 14"/>
          <p:cNvSpPr/>
          <p:nvPr/>
        </p:nvSpPr>
        <p:spPr bwMode="auto">
          <a:xfrm>
            <a:off x="441193" y="5501641"/>
            <a:ext cx="24504684" cy="5153862"/>
          </a:xfrm>
          <a:prstGeom prst="roundRect">
            <a:avLst>
              <a:gd name="adj" fmla="val 10900"/>
            </a:avLst>
          </a:prstGeom>
          <a:noFill/>
          <a:ln w="317500" cap="flat" cmpd="thickThin" algn="ctr">
            <a:solidFill>
              <a:schemeClr val="accent1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bliqueTopRight"/>
            <a:lightRig rig="threePt" dir="t"/>
          </a:scene3d>
        </p:spPr>
        <p:txBody>
          <a:bodyPr lIns="121272" tIns="60637" rIns="121272" bIns="60637"/>
          <a:lstStyle/>
          <a:p>
            <a:pPr defTabSz="4366655">
              <a:defRPr/>
            </a:pPr>
            <a:endParaRPr lang="pl-PL" sz="3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Prostokąt zaokrąglony 13"/>
          <p:cNvSpPr/>
          <p:nvPr/>
        </p:nvSpPr>
        <p:spPr bwMode="auto">
          <a:xfrm flipV="1">
            <a:off x="378310" y="294336"/>
            <a:ext cx="24504684" cy="4835683"/>
          </a:xfrm>
          <a:prstGeom prst="roundRect">
            <a:avLst>
              <a:gd name="adj" fmla="val 10900"/>
            </a:avLst>
          </a:prstGeom>
          <a:noFill/>
          <a:ln w="317500" cap="flat" cmpd="thickThin" algn="ctr">
            <a:solidFill>
              <a:schemeClr val="accent1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bliqueTopRight"/>
            <a:lightRig rig="threePt" dir="t"/>
          </a:scene3d>
        </p:spPr>
        <p:txBody>
          <a:bodyPr lIns="121272" tIns="60637" rIns="121272" bIns="60637"/>
          <a:lstStyle/>
          <a:p>
            <a:pPr defTabSz="4366655">
              <a:defRPr/>
            </a:pPr>
            <a:endParaRPr lang="pl-PL" dirty="0">
              <a:latin typeface="Arial" charset="0"/>
            </a:endParaRPr>
          </a:p>
        </p:txBody>
      </p:sp>
      <p:sp>
        <p:nvSpPr>
          <p:cNvPr id="103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27090" y="1360778"/>
            <a:ext cx="22355970" cy="1651027"/>
          </a:xfrm>
        </p:spPr>
        <p:txBody>
          <a:bodyPr/>
          <a:lstStyle/>
          <a:p>
            <a:pPr>
              <a:spcBef>
                <a:spcPts val="627"/>
              </a:spcBef>
            </a:pPr>
            <a:r>
              <a:rPr lang="en-US" sz="4800" b="1" dirty="0"/>
              <a:t>Development of a protective coating against high-temperature oxidation for fuel cell current collectors</a:t>
            </a:r>
            <a:endParaRPr lang="ru-RU" sz="4800" dirty="0"/>
          </a:p>
        </p:txBody>
      </p:sp>
      <p:sp>
        <p:nvSpPr>
          <p:cNvPr id="1036" name="Rectangle 19"/>
          <p:cNvSpPr>
            <a:spLocks noChangeArrowheads="1"/>
          </p:cNvSpPr>
          <p:nvPr/>
        </p:nvSpPr>
        <p:spPr bwMode="auto">
          <a:xfrm>
            <a:off x="5526089" y="16365362"/>
            <a:ext cx="244977" cy="1445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272" tIns="60637" rIns="121272" bIns="60637">
            <a:spAutoFit/>
          </a:bodyPr>
          <a:lstStyle/>
          <a:p>
            <a:endParaRPr lang="ru-RU"/>
          </a:p>
        </p:txBody>
      </p:sp>
      <p:sp>
        <p:nvSpPr>
          <p:cNvPr id="1037" name="Rectangle 21"/>
          <p:cNvSpPr>
            <a:spLocks noChangeArrowheads="1"/>
          </p:cNvSpPr>
          <p:nvPr/>
        </p:nvSpPr>
        <p:spPr bwMode="auto">
          <a:xfrm>
            <a:off x="5526089" y="16365362"/>
            <a:ext cx="244977" cy="1445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272" tIns="60637" rIns="121272" bIns="60637">
            <a:spAutoFit/>
          </a:bodyPr>
          <a:lstStyle/>
          <a:p>
            <a:endParaRPr lang="ru-RU"/>
          </a:p>
        </p:txBody>
      </p:sp>
      <p:sp>
        <p:nvSpPr>
          <p:cNvPr id="1038" name="Rectangle 23"/>
          <p:cNvSpPr>
            <a:spLocks noChangeArrowheads="1"/>
          </p:cNvSpPr>
          <p:nvPr/>
        </p:nvSpPr>
        <p:spPr bwMode="auto">
          <a:xfrm>
            <a:off x="5526089" y="16365362"/>
            <a:ext cx="244977" cy="1445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272" tIns="60637" rIns="121272" bIns="60637">
            <a:spAutoFit/>
          </a:bodyPr>
          <a:lstStyle/>
          <a:p>
            <a:endParaRPr lang="ru-RU"/>
          </a:p>
        </p:txBody>
      </p:sp>
      <p:sp>
        <p:nvSpPr>
          <p:cNvPr id="1039" name="Rectangle 166"/>
          <p:cNvSpPr>
            <a:spLocks noChangeArrowheads="1"/>
          </p:cNvSpPr>
          <p:nvPr/>
        </p:nvSpPr>
        <p:spPr bwMode="auto">
          <a:xfrm>
            <a:off x="47626" y="-722947"/>
            <a:ext cx="244977" cy="1445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272" tIns="60637" rIns="121272" bIns="60637" anchor="ctr">
            <a:spAutoFit/>
          </a:bodyPr>
          <a:lstStyle/>
          <a:p>
            <a:endParaRPr lang="ru-RU"/>
          </a:p>
        </p:txBody>
      </p:sp>
      <p:sp>
        <p:nvSpPr>
          <p:cNvPr id="1040" name="Rectangle 168"/>
          <p:cNvSpPr>
            <a:spLocks noChangeArrowheads="1"/>
          </p:cNvSpPr>
          <p:nvPr/>
        </p:nvSpPr>
        <p:spPr bwMode="auto">
          <a:xfrm>
            <a:off x="1" y="15892887"/>
            <a:ext cx="244977" cy="1445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272" tIns="60637" rIns="121272" bIns="60637" anchor="ctr">
            <a:spAutoFit/>
          </a:bodyPr>
          <a:lstStyle/>
          <a:p>
            <a:endParaRPr lang="ru-RU"/>
          </a:p>
        </p:txBody>
      </p:sp>
      <p:sp>
        <p:nvSpPr>
          <p:cNvPr id="1041" name="Rectangle 173"/>
          <p:cNvSpPr>
            <a:spLocks noChangeArrowheads="1"/>
          </p:cNvSpPr>
          <p:nvPr/>
        </p:nvSpPr>
        <p:spPr bwMode="auto">
          <a:xfrm>
            <a:off x="1" y="15337261"/>
            <a:ext cx="244977" cy="1445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272" tIns="60637" rIns="121272" bIns="60637" anchor="ctr">
            <a:spAutoFit/>
          </a:bodyPr>
          <a:lstStyle/>
          <a:p>
            <a:endParaRPr lang="ru-RU"/>
          </a:p>
        </p:txBody>
      </p:sp>
      <p:sp>
        <p:nvSpPr>
          <p:cNvPr id="1047" name="Rectangle 163"/>
          <p:cNvSpPr>
            <a:spLocks noChangeArrowheads="1"/>
          </p:cNvSpPr>
          <p:nvPr/>
        </p:nvSpPr>
        <p:spPr bwMode="auto">
          <a:xfrm>
            <a:off x="1" y="15633595"/>
            <a:ext cx="244977" cy="1445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272" tIns="60637" rIns="121272" bIns="60637" anchor="ctr">
            <a:spAutoFit/>
          </a:bodyPr>
          <a:lstStyle/>
          <a:p>
            <a:endParaRPr lang="ru-RU"/>
          </a:p>
        </p:txBody>
      </p:sp>
      <p:sp>
        <p:nvSpPr>
          <p:cNvPr id="1048" name="Rectangle 201"/>
          <p:cNvSpPr>
            <a:spLocks noChangeArrowheads="1"/>
          </p:cNvSpPr>
          <p:nvPr/>
        </p:nvSpPr>
        <p:spPr bwMode="auto">
          <a:xfrm>
            <a:off x="1" y="15679455"/>
            <a:ext cx="244977" cy="1445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272" tIns="60637" rIns="121272" bIns="60637" anchor="ctr">
            <a:spAutoFit/>
          </a:bodyPr>
          <a:lstStyle/>
          <a:p>
            <a:endParaRPr lang="ru-RU"/>
          </a:p>
        </p:txBody>
      </p:sp>
      <p:sp>
        <p:nvSpPr>
          <p:cNvPr id="1049" name="Text Box 376"/>
          <p:cNvSpPr txBox="1">
            <a:spLocks noChangeArrowheads="1"/>
          </p:cNvSpPr>
          <p:nvPr/>
        </p:nvSpPr>
        <p:spPr bwMode="auto">
          <a:xfrm>
            <a:off x="19081750" y="20402906"/>
            <a:ext cx="4413250" cy="1122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272" tIns="60637" rIns="121272" bIns="60637">
            <a:spAutoFit/>
          </a:bodyPr>
          <a:lstStyle>
            <a:lvl1pPr eaLnBrk="0" hangingPunct="0">
              <a:defRPr sz="65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65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65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65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65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5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5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5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5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129" name="Prostokąt zaokrąglony 128"/>
          <p:cNvSpPr/>
          <p:nvPr/>
        </p:nvSpPr>
        <p:spPr bwMode="auto">
          <a:xfrm>
            <a:off x="292603" y="33982740"/>
            <a:ext cx="24595237" cy="1730975"/>
          </a:xfrm>
          <a:prstGeom prst="roundRect">
            <a:avLst>
              <a:gd name="adj" fmla="val 10900"/>
            </a:avLst>
          </a:prstGeom>
          <a:noFill/>
          <a:ln w="317500" cap="flat" cmpd="thickThin" algn="ctr">
            <a:solidFill>
              <a:schemeClr val="accent1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bliqueTopRight"/>
            <a:lightRig rig="threePt" dir="t"/>
          </a:scene3d>
        </p:spPr>
        <p:txBody>
          <a:bodyPr lIns="121272" tIns="60637" rIns="121272" bIns="60637"/>
          <a:lstStyle/>
          <a:p>
            <a:pPr defTabSz="4366655">
              <a:defRPr/>
            </a:pPr>
            <a:endParaRPr lang="pl-PL">
              <a:latin typeface="Arial" charset="0"/>
            </a:endParaRPr>
          </a:p>
        </p:txBody>
      </p:sp>
      <p:sp>
        <p:nvSpPr>
          <p:cNvPr id="1057" name="Prostokąt 131"/>
          <p:cNvSpPr>
            <a:spLocks noChangeArrowheads="1"/>
          </p:cNvSpPr>
          <p:nvPr/>
        </p:nvSpPr>
        <p:spPr bwMode="auto">
          <a:xfrm>
            <a:off x="4571522" y="34122549"/>
            <a:ext cx="19911538" cy="1507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272" tIns="60637" rIns="121272" bIns="60637">
            <a:spAutoFit/>
          </a:bodyPr>
          <a:lstStyle/>
          <a:p>
            <a:r>
              <a:rPr lang="en-US" sz="3000" b="1" dirty="0"/>
              <a:t>ACKNOWLEDGEMENT</a:t>
            </a:r>
            <a:endParaRPr lang="pl-PL" sz="3000" dirty="0"/>
          </a:p>
          <a:p>
            <a:r>
              <a:rPr lang="en-US" sz="3000" dirty="0"/>
              <a:t>This study was supported by „Scheme: Support for Ukrainian researchers under Bilateral Fund of ‘Applied Research’ Programmer” under the Norwegian Financial Mechanism 2014-2021 [</a:t>
            </a:r>
            <a:r>
              <a:rPr lang="en-US" sz="3000" dirty="0" err="1"/>
              <a:t>akronim</a:t>
            </a:r>
            <a:r>
              <a:rPr lang="en-US" sz="3000" dirty="0"/>
              <a:t>: MOLCAR_UA].</a:t>
            </a:r>
            <a:endParaRPr lang="pl-PL" sz="3000" dirty="0"/>
          </a:p>
        </p:txBody>
      </p:sp>
      <p:sp>
        <p:nvSpPr>
          <p:cNvPr id="1061" name="Rectangle 13"/>
          <p:cNvSpPr>
            <a:spLocks noChangeArrowheads="1"/>
          </p:cNvSpPr>
          <p:nvPr/>
        </p:nvSpPr>
        <p:spPr bwMode="auto">
          <a:xfrm>
            <a:off x="47626" y="-722947"/>
            <a:ext cx="244977" cy="1445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272" tIns="60637" rIns="121272" bIns="60637" anchor="ctr">
            <a:spAutoFit/>
          </a:bodyPr>
          <a:lstStyle/>
          <a:p>
            <a:endParaRPr lang="ru-RU"/>
          </a:p>
        </p:txBody>
      </p:sp>
      <p:sp>
        <p:nvSpPr>
          <p:cNvPr id="1068" name="Rectangle 32"/>
          <p:cNvSpPr>
            <a:spLocks noChangeArrowheads="1"/>
          </p:cNvSpPr>
          <p:nvPr/>
        </p:nvSpPr>
        <p:spPr bwMode="auto">
          <a:xfrm>
            <a:off x="47626" y="-722947"/>
            <a:ext cx="244977" cy="1445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272" tIns="60637" rIns="121272" bIns="60637" anchor="ctr">
            <a:spAutoFit/>
          </a:bodyPr>
          <a:lstStyle/>
          <a:p>
            <a:endParaRPr lang="ru-RU"/>
          </a:p>
        </p:txBody>
      </p:sp>
      <p:sp>
        <p:nvSpPr>
          <p:cNvPr id="1069" name="Rectangle 34"/>
          <p:cNvSpPr>
            <a:spLocks noChangeArrowheads="1"/>
          </p:cNvSpPr>
          <p:nvPr/>
        </p:nvSpPr>
        <p:spPr bwMode="auto">
          <a:xfrm>
            <a:off x="47626" y="-722947"/>
            <a:ext cx="244977" cy="1445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272" tIns="60637" rIns="121272" bIns="60637" anchor="ctr">
            <a:spAutoFit/>
          </a:bodyPr>
          <a:lstStyle/>
          <a:p>
            <a:endParaRPr lang="ru-RU"/>
          </a:p>
        </p:txBody>
      </p:sp>
      <p:sp>
        <p:nvSpPr>
          <p:cNvPr id="1072" name="Rectangle 36"/>
          <p:cNvSpPr>
            <a:spLocks noChangeArrowheads="1"/>
          </p:cNvSpPr>
          <p:nvPr/>
        </p:nvSpPr>
        <p:spPr bwMode="auto">
          <a:xfrm>
            <a:off x="47626" y="-722947"/>
            <a:ext cx="244977" cy="1445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272" tIns="60637" rIns="121272" bIns="60637" anchor="ctr">
            <a:spAutoFit/>
          </a:bodyPr>
          <a:lstStyle/>
          <a:p>
            <a:endParaRPr lang="ru-RU"/>
          </a:p>
        </p:txBody>
      </p:sp>
      <p:sp>
        <p:nvSpPr>
          <p:cNvPr id="1075" name="Rectangle 38"/>
          <p:cNvSpPr>
            <a:spLocks noChangeArrowheads="1"/>
          </p:cNvSpPr>
          <p:nvPr/>
        </p:nvSpPr>
        <p:spPr bwMode="auto">
          <a:xfrm>
            <a:off x="47626" y="-722947"/>
            <a:ext cx="244977" cy="1445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272" tIns="60637" rIns="121272" bIns="60637" anchor="ctr">
            <a:spAutoFit/>
          </a:bodyPr>
          <a:lstStyle/>
          <a:p>
            <a:endParaRPr lang="ru-RU"/>
          </a:p>
        </p:txBody>
      </p:sp>
      <p:sp>
        <p:nvSpPr>
          <p:cNvPr id="26" name="Rectangle 70"/>
          <p:cNvSpPr>
            <a:spLocks noChangeArrowheads="1"/>
          </p:cNvSpPr>
          <p:nvPr/>
        </p:nvSpPr>
        <p:spPr bwMode="auto">
          <a:xfrm>
            <a:off x="0" y="-709978"/>
            <a:ext cx="193108" cy="1419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5588" tIns="47793" rIns="95588" bIns="47793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8" name="Rectangle 73"/>
          <p:cNvSpPr>
            <a:spLocks noChangeArrowheads="1"/>
          </p:cNvSpPr>
          <p:nvPr/>
        </p:nvSpPr>
        <p:spPr bwMode="auto">
          <a:xfrm>
            <a:off x="126849" y="-581801"/>
            <a:ext cx="193108" cy="1419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5588" tIns="47793" rIns="95588" bIns="47793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721373" y="2921777"/>
            <a:ext cx="24121732" cy="1983202"/>
          </a:xfrm>
          <a:prstGeom prst="rect">
            <a:avLst/>
          </a:prstGeom>
          <a:noFill/>
        </p:spPr>
        <p:txBody>
          <a:bodyPr wrap="square" lIns="135221" tIns="67611" rIns="135221" bIns="67611" rtlCol="0">
            <a:spAutoFit/>
          </a:bodyPr>
          <a:lstStyle/>
          <a:p>
            <a:pPr algn="ctr"/>
            <a:r>
              <a:rPr lang="en-US" sz="3500" b="1" u="sng" dirty="0" err="1"/>
              <a:t>Viktoriya</a:t>
            </a:r>
            <a:r>
              <a:rPr lang="en-US" sz="3500" b="1" u="sng" dirty="0"/>
              <a:t> Podhurska</a:t>
            </a:r>
            <a:r>
              <a:rPr lang="en-US" sz="3500" b="1" u="sng" baseline="30000" dirty="0"/>
              <a:t>1</a:t>
            </a:r>
            <a:r>
              <a:rPr lang="en-US" sz="3500" b="1" dirty="0"/>
              <a:t>,</a:t>
            </a:r>
            <a:r>
              <a:rPr lang="ru-RU" sz="3500" b="1" dirty="0"/>
              <a:t> </a:t>
            </a:r>
            <a:r>
              <a:rPr lang="en-GB" sz="3600" b="1" dirty="0" err="1"/>
              <a:t>Jaroslav</a:t>
            </a:r>
            <a:r>
              <a:rPr lang="en-GB" sz="3600" b="1" dirty="0"/>
              <a:t> Milewski</a:t>
            </a:r>
            <a:r>
              <a:rPr lang="en-GB" sz="3600" b="1" baseline="30000" dirty="0"/>
              <a:t>2</a:t>
            </a:r>
            <a:r>
              <a:rPr lang="en-GB" sz="3600" b="1" dirty="0"/>
              <a:t>, </a:t>
            </a:r>
            <a:r>
              <a:rPr lang="en-GB" sz="3600" b="1" dirty="0" err="1"/>
              <a:t>Olexander</a:t>
            </a:r>
            <a:r>
              <a:rPr lang="en-GB" sz="3600" b="1" dirty="0"/>
              <a:t> Kuprin</a:t>
            </a:r>
            <a:r>
              <a:rPr lang="en-GB" sz="3600" b="1" baseline="30000" dirty="0"/>
              <a:t>3</a:t>
            </a:r>
            <a:r>
              <a:rPr lang="en-GB" sz="3600" b="1" dirty="0"/>
              <a:t>, </a:t>
            </a:r>
            <a:r>
              <a:rPr lang="en-US" sz="3600" b="1" dirty="0" err="1"/>
              <a:t>Olena</a:t>
            </a:r>
            <a:r>
              <a:rPr lang="en-US" sz="3600" b="1" dirty="0"/>
              <a:t> </a:t>
            </a:r>
            <a:r>
              <a:rPr lang="en-US" sz="3600" b="1" dirty="0" smtClean="0"/>
              <a:t>Reshetnyak</a:t>
            </a:r>
            <a:r>
              <a:rPr lang="en-US" sz="3600" b="1" baseline="30000" dirty="0" smtClean="0"/>
              <a:t>3</a:t>
            </a:r>
          </a:p>
          <a:p>
            <a:pPr algn="ctr"/>
            <a:r>
              <a:rPr lang="en-US" sz="2800" baseline="30000" dirty="0" smtClean="0"/>
              <a:t>1 </a:t>
            </a:r>
            <a:r>
              <a:rPr lang="en-US" sz="2800" dirty="0" err="1"/>
              <a:t>Karpenko</a:t>
            </a:r>
            <a:r>
              <a:rPr lang="en-US" sz="2800" dirty="0"/>
              <a:t> </a:t>
            </a:r>
            <a:r>
              <a:rPr lang="en-US" sz="2800" dirty="0" err="1"/>
              <a:t>Physico</a:t>
            </a:r>
            <a:r>
              <a:rPr lang="en-US" sz="2800" dirty="0"/>
              <a:t>-Mechanical Institute of NASU, </a:t>
            </a:r>
            <a:r>
              <a:rPr lang="en-US" sz="2800" dirty="0" err="1"/>
              <a:t>Lviv</a:t>
            </a:r>
            <a:r>
              <a:rPr lang="en-US" sz="2800" dirty="0"/>
              <a:t>, Ukraine</a:t>
            </a:r>
          </a:p>
          <a:p>
            <a:pPr algn="ctr"/>
            <a:r>
              <a:rPr lang="en-US" sz="2800" i="1" baseline="30000" dirty="0"/>
              <a:t>2</a:t>
            </a:r>
            <a:r>
              <a:rPr lang="en-US" sz="2800" i="1" dirty="0"/>
              <a:t> Warsaw University of Technology, Warsaw, Poland</a:t>
            </a:r>
            <a:endParaRPr lang="en-US" sz="2800" dirty="0"/>
          </a:p>
          <a:p>
            <a:pPr algn="ctr"/>
            <a:r>
              <a:rPr lang="en-US" sz="2800" baseline="30000" dirty="0"/>
              <a:t>3 </a:t>
            </a:r>
            <a:r>
              <a:rPr lang="en-US" sz="2800" i="1" dirty="0"/>
              <a:t>National Science Center “</a:t>
            </a:r>
            <a:r>
              <a:rPr lang="en-US" sz="2800" i="1" dirty="0" err="1"/>
              <a:t>Kharkiv</a:t>
            </a:r>
            <a:r>
              <a:rPr lang="en-US" sz="2800" i="1" dirty="0"/>
              <a:t> Institute of Physics and Technology” of NASU, </a:t>
            </a:r>
            <a:r>
              <a:rPr lang="en-US" sz="2800" i="1" dirty="0" err="1"/>
              <a:t>Kharkiv</a:t>
            </a:r>
            <a:r>
              <a:rPr lang="en-US" sz="2800" i="1" dirty="0"/>
              <a:t>, Ukraine</a:t>
            </a:r>
            <a:endParaRPr lang="ru-RU" sz="2800" dirty="0"/>
          </a:p>
        </p:txBody>
      </p:sp>
      <p:sp>
        <p:nvSpPr>
          <p:cNvPr id="101" name="Rectangle 68"/>
          <p:cNvSpPr>
            <a:spLocks noChangeArrowheads="1"/>
          </p:cNvSpPr>
          <p:nvPr/>
        </p:nvSpPr>
        <p:spPr bwMode="auto">
          <a:xfrm>
            <a:off x="834751" y="5729032"/>
            <a:ext cx="3028904" cy="6505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5588" tIns="47793" rIns="95588" bIns="47793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55880" eaLnBrk="0" hangingPunct="0"/>
            <a:r>
              <a:rPr lang="en-US" sz="3600" b="1" dirty="0" smtClean="0">
                <a:solidFill>
                  <a:srgbClr val="131413"/>
                </a:solidFill>
                <a:ea typeface="Times New Roman" pitchFamily="18" charset="0"/>
              </a:rPr>
              <a:t>Introduction</a:t>
            </a:r>
            <a:endParaRPr lang="ru-RU" sz="36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74" y="649533"/>
            <a:ext cx="1798941" cy="1010409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4" name="TextBox 3"/>
          <p:cNvSpPr txBox="1"/>
          <p:nvPr/>
        </p:nvSpPr>
        <p:spPr>
          <a:xfrm>
            <a:off x="608304" y="582724"/>
            <a:ext cx="244830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b="1" dirty="0" smtClean="0"/>
              <a:t>                     24</a:t>
            </a:r>
            <a:r>
              <a:rPr lang="en-GB" sz="3000" b="1" baseline="30000" dirty="0" smtClean="0"/>
              <a:t>th</a:t>
            </a:r>
            <a:r>
              <a:rPr lang="en-GB" sz="3000" b="1" dirty="0" smtClean="0"/>
              <a:t> </a:t>
            </a:r>
            <a:r>
              <a:rPr lang="en-GB" sz="3000" dirty="0"/>
              <a:t>International Conference “New Cryogenic and Isotope Technologies for Energy and </a:t>
            </a:r>
            <a:r>
              <a:rPr lang="en-GB" sz="3000" dirty="0" smtClean="0"/>
              <a:t>Environment“ </a:t>
            </a:r>
            <a:r>
              <a:rPr lang="it-IT" sz="3000" dirty="0" smtClean="0"/>
              <a:t>- </a:t>
            </a:r>
            <a:r>
              <a:rPr lang="it-IT" sz="3000" i="1" dirty="0"/>
              <a:t>EnergEn</a:t>
            </a:r>
            <a:r>
              <a:rPr lang="it-IT" sz="3000" dirty="0"/>
              <a:t> 2023 </a:t>
            </a:r>
            <a:endParaRPr lang="ru-RU" sz="3000" dirty="0"/>
          </a:p>
          <a:p>
            <a:pPr algn="ctr"/>
            <a:r>
              <a:rPr lang="it-IT" sz="3000" dirty="0"/>
              <a:t>Băile Govora, Romania, October 18–20, 2023</a:t>
            </a:r>
            <a:endParaRPr lang="ru-RU" sz="3000" dirty="0"/>
          </a:p>
        </p:txBody>
      </p:sp>
      <p:sp>
        <p:nvSpPr>
          <p:cNvPr id="90" name="Prostokąt zaokrąglony 14"/>
          <p:cNvSpPr/>
          <p:nvPr/>
        </p:nvSpPr>
        <p:spPr bwMode="auto">
          <a:xfrm>
            <a:off x="388855" y="11096425"/>
            <a:ext cx="24386672" cy="12989392"/>
          </a:xfrm>
          <a:prstGeom prst="roundRect">
            <a:avLst>
              <a:gd name="adj" fmla="val 10900"/>
            </a:avLst>
          </a:prstGeom>
          <a:noFill/>
          <a:ln w="317500" cap="flat" cmpd="thickThin" algn="ctr">
            <a:solidFill>
              <a:schemeClr val="accent1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bliqueTopRight"/>
            <a:lightRig rig="threePt" dir="t"/>
          </a:scene3d>
        </p:spPr>
        <p:txBody>
          <a:bodyPr lIns="121272" tIns="60637" rIns="121272" bIns="60637"/>
          <a:lstStyle/>
          <a:p>
            <a:pPr defTabSz="4366655">
              <a:defRPr/>
            </a:pPr>
            <a:endParaRPr lang="pl-PL" sz="3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41"/>
          <p:cNvSpPr>
            <a:spLocks noChangeArrowheads="1"/>
          </p:cNvSpPr>
          <p:nvPr/>
        </p:nvSpPr>
        <p:spPr bwMode="auto">
          <a:xfrm>
            <a:off x="0" y="0"/>
            <a:ext cx="252031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'є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9907647"/>
              </p:ext>
            </p:extLst>
          </p:nvPr>
        </p:nvGraphicFramePr>
        <p:xfrm>
          <a:off x="15999937" y="11998494"/>
          <a:ext cx="8483123" cy="539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3" name="Graph" r:id="rId4" imgW="4753179" imgH="3016954" progId="Origin50.Graph">
                  <p:embed/>
                </p:oleObj>
              </mc:Choice>
              <mc:Fallback>
                <p:oleObj name="Graph" r:id="rId4" imgW="4753179" imgH="3016954" progId="Origin50.Graph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99937" y="11998494"/>
                        <a:ext cx="8483123" cy="53908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43"/>
          <p:cNvSpPr>
            <a:spLocks noChangeArrowheads="1"/>
          </p:cNvSpPr>
          <p:nvPr/>
        </p:nvSpPr>
        <p:spPr bwMode="auto">
          <a:xfrm>
            <a:off x="0" y="0"/>
            <a:ext cx="252031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" name="Об'є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4566940"/>
              </p:ext>
            </p:extLst>
          </p:nvPr>
        </p:nvGraphicFramePr>
        <p:xfrm>
          <a:off x="15604335" y="17338785"/>
          <a:ext cx="9171192" cy="579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4" name="Graph" r:id="rId6" imgW="3960982" imgH="2514129" progId="Origin50.Graph">
                  <p:embed/>
                </p:oleObj>
              </mc:Choice>
              <mc:Fallback>
                <p:oleObj name="Graph" r:id="rId6" imgW="3960982" imgH="2514129" progId="Origin50.Graph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4335" y="17338785"/>
                        <a:ext cx="9171192" cy="57976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Таблиця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795509"/>
              </p:ext>
            </p:extLst>
          </p:nvPr>
        </p:nvGraphicFramePr>
        <p:xfrm>
          <a:off x="995214" y="12175505"/>
          <a:ext cx="14846765" cy="551186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063601"/>
                <a:gridCol w="2324211"/>
                <a:gridCol w="1591539"/>
                <a:gridCol w="1894778"/>
                <a:gridCol w="1786352"/>
                <a:gridCol w="2061372"/>
                <a:gridCol w="1742005"/>
                <a:gridCol w="1382907"/>
              </a:tblGrid>
              <a:tr h="4883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№ specimen</a:t>
                      </a:r>
                      <a:endParaRPr lang="ru-RU" sz="2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Nitrogen pressure P, </a:t>
                      </a:r>
                      <a:r>
                        <a:rPr lang="en-US" sz="2600" b="1" dirty="0" err="1">
                          <a:solidFill>
                            <a:schemeClr val="tx1"/>
                          </a:solidFill>
                          <a:effectLst/>
                        </a:rPr>
                        <a:t>Pа</a:t>
                      </a: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ru-RU" sz="2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>
                          <a:solidFill>
                            <a:schemeClr val="tx1"/>
                          </a:solidFill>
                          <a:effectLst/>
                        </a:rPr>
                        <a:t>Bias voltage U, V</a:t>
                      </a:r>
                      <a:endParaRPr lang="ru-RU" sz="2600" b="1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Thickness </a:t>
                      </a:r>
                      <a:r>
                        <a:rPr lang="en-US" sz="2600" b="1" dirty="0" err="1">
                          <a:solidFill>
                            <a:schemeClr val="tx1"/>
                          </a:solidFill>
                          <a:effectLst/>
                        </a:rPr>
                        <a:t>CrN</a:t>
                      </a: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, mm</a:t>
                      </a:r>
                      <a:endParaRPr lang="ru-RU" sz="2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>
                          <a:solidFill>
                            <a:schemeClr val="tx1"/>
                          </a:solidFill>
                          <a:effectLst/>
                        </a:rPr>
                        <a:t>Phases</a:t>
                      </a:r>
                      <a:endParaRPr lang="ru-RU" sz="2600" b="1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>
                          <a:solidFill>
                            <a:schemeClr val="tx1"/>
                          </a:solidFill>
                          <a:effectLst/>
                        </a:rPr>
                        <a:t>Structural type</a:t>
                      </a:r>
                      <a:endParaRPr lang="ru-RU" sz="2600" b="1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>
                          <a:solidFill>
                            <a:schemeClr val="tx1"/>
                          </a:solidFill>
                          <a:effectLst/>
                        </a:rPr>
                        <a:t>Lattice parameter </a:t>
                      </a:r>
                      <a:endParaRPr lang="ru-RU" sz="26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>
                          <a:solidFill>
                            <a:schemeClr val="tx1"/>
                          </a:solidFill>
                          <a:effectLst/>
                        </a:rPr>
                        <a:t>а, nм</a:t>
                      </a:r>
                      <a:endParaRPr lang="ru-RU" sz="2600" b="1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26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>
                          <a:solidFill>
                            <a:schemeClr val="tx1"/>
                          </a:solidFill>
                          <a:effectLst/>
                        </a:rPr>
                        <a:t>L, nм</a:t>
                      </a:r>
                      <a:endParaRPr lang="ru-RU" sz="2600" b="1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84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2600" b="1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2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>
                          <a:solidFill>
                            <a:schemeClr val="tx1"/>
                          </a:solidFill>
                          <a:effectLst/>
                        </a:rPr>
                        <a:t>150</a:t>
                      </a:r>
                      <a:endParaRPr lang="ru-RU" sz="2600" b="1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>
                          <a:solidFill>
                            <a:schemeClr val="tx1"/>
                          </a:solidFill>
                          <a:effectLst/>
                        </a:rPr>
                        <a:t>16,6</a:t>
                      </a:r>
                      <a:endParaRPr lang="ru-RU" sz="2600" b="1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>
                          <a:solidFill>
                            <a:schemeClr val="tx1"/>
                          </a:solidFill>
                          <a:effectLst/>
                        </a:rPr>
                        <a:t>CrN </a:t>
                      </a:r>
                      <a:endParaRPr lang="ru-RU" sz="2600" b="1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>
                          <a:solidFill>
                            <a:schemeClr val="tx1"/>
                          </a:solidFill>
                          <a:effectLst/>
                        </a:rPr>
                        <a:t>NaCl (B1)</a:t>
                      </a:r>
                      <a:endParaRPr lang="ru-RU" sz="2600" b="1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>
                          <a:solidFill>
                            <a:schemeClr val="tx1"/>
                          </a:solidFill>
                          <a:effectLst/>
                        </a:rPr>
                        <a:t>0,4173</a:t>
                      </a:r>
                      <a:endParaRPr lang="ru-RU" sz="2600" b="1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38</a:t>
                      </a:r>
                      <a:endParaRPr lang="ru-RU" sz="2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2600" b="1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0,2</a:t>
                      </a:r>
                      <a:endParaRPr lang="ru-RU" sz="2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120</a:t>
                      </a:r>
                      <a:endParaRPr lang="ru-RU" sz="2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>
                          <a:solidFill>
                            <a:schemeClr val="tx1"/>
                          </a:solidFill>
                          <a:effectLst/>
                        </a:rPr>
                        <a:t>6,9 </a:t>
                      </a:r>
                      <a:endParaRPr lang="ru-RU" sz="26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>
                          <a:solidFill>
                            <a:schemeClr val="tx1"/>
                          </a:solidFill>
                          <a:effectLst/>
                        </a:rPr>
                        <a:t>CrN</a:t>
                      </a:r>
                      <a:endParaRPr lang="ru-RU" sz="2600" b="1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>
                          <a:solidFill>
                            <a:schemeClr val="tx1"/>
                          </a:solidFill>
                          <a:effectLst/>
                        </a:rPr>
                        <a:t>NaCl (B1)</a:t>
                      </a:r>
                      <a:endParaRPr lang="ru-RU" sz="2600" b="1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>
                          <a:solidFill>
                            <a:schemeClr val="tx1"/>
                          </a:solidFill>
                          <a:effectLst/>
                        </a:rPr>
                        <a:t>0,4166</a:t>
                      </a:r>
                      <a:endParaRPr lang="ru-RU" sz="2600" b="1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>
                          <a:solidFill>
                            <a:schemeClr val="tx1"/>
                          </a:solidFill>
                          <a:effectLst/>
                        </a:rPr>
                        <a:t>19</a:t>
                      </a:r>
                      <a:endParaRPr lang="ru-RU" sz="2600" b="1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76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>
                          <a:solidFill>
                            <a:schemeClr val="tx1"/>
                          </a:solidFill>
                          <a:effectLst/>
                        </a:rPr>
                        <a:t>Cr</a:t>
                      </a:r>
                      <a:endParaRPr lang="ru-RU" sz="2600" b="1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>
                          <a:solidFill>
                            <a:schemeClr val="tx1"/>
                          </a:solidFill>
                          <a:effectLst/>
                        </a:rPr>
                        <a:t>BCC (A2)</a:t>
                      </a:r>
                      <a:endParaRPr lang="ru-RU" sz="2600" b="1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2600" b="1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2600" b="1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2600" b="1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2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150</a:t>
                      </a:r>
                      <a:endParaRPr lang="ru-RU" sz="2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4,1</a:t>
                      </a:r>
                      <a:endParaRPr lang="ru-RU" sz="26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2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>
                          <a:solidFill>
                            <a:schemeClr val="tx1"/>
                          </a:solidFill>
                          <a:effectLst/>
                        </a:rPr>
                        <a:t>CrN</a:t>
                      </a:r>
                      <a:endParaRPr lang="ru-RU" sz="2600" b="1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>
                          <a:solidFill>
                            <a:schemeClr val="tx1"/>
                          </a:solidFill>
                          <a:effectLst/>
                        </a:rPr>
                        <a:t>NaCl (B1)</a:t>
                      </a:r>
                      <a:endParaRPr lang="ru-RU" sz="2600" b="1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>
                          <a:solidFill>
                            <a:schemeClr val="tx1"/>
                          </a:solidFill>
                          <a:effectLst/>
                        </a:rPr>
                        <a:t>0,4180</a:t>
                      </a:r>
                      <a:endParaRPr lang="ru-RU" sz="2600" b="1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21</a:t>
                      </a:r>
                      <a:endParaRPr lang="ru-RU" sz="2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66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Cu - </a:t>
                      </a:r>
                      <a:r>
                        <a:rPr lang="en-US" sz="2600" b="1" dirty="0" err="1">
                          <a:solidFill>
                            <a:schemeClr val="tx1"/>
                          </a:solidFill>
                          <a:effectLst/>
                        </a:rPr>
                        <a:t>sublayer</a:t>
                      </a:r>
                      <a:endParaRPr lang="ru-RU" sz="2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HCC (А1)</a:t>
                      </a:r>
                      <a:endParaRPr lang="ru-RU" sz="2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2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2600" b="1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6725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2600" b="1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>
                          <a:solidFill>
                            <a:schemeClr val="tx1"/>
                          </a:solidFill>
                          <a:effectLst/>
                        </a:rPr>
                        <a:t>0,2</a:t>
                      </a:r>
                      <a:endParaRPr lang="ru-RU" sz="2600" b="1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120</a:t>
                      </a:r>
                      <a:endParaRPr lang="ru-RU" sz="2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2,2</a:t>
                      </a:r>
                      <a:endParaRPr lang="ru-RU" sz="2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 dirty="0" err="1">
                          <a:solidFill>
                            <a:schemeClr val="tx1"/>
                          </a:solidFill>
                          <a:effectLst/>
                        </a:rPr>
                        <a:t>CrN</a:t>
                      </a:r>
                      <a:endParaRPr lang="ru-RU" sz="2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 dirty="0" err="1">
                          <a:solidFill>
                            <a:schemeClr val="tx1"/>
                          </a:solidFill>
                          <a:effectLst/>
                        </a:rPr>
                        <a:t>NaCl</a:t>
                      </a: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 (B1)</a:t>
                      </a:r>
                      <a:endParaRPr lang="ru-RU" sz="2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>
                          <a:solidFill>
                            <a:schemeClr val="tx1"/>
                          </a:solidFill>
                          <a:effectLst/>
                        </a:rPr>
                        <a:t>0,4177</a:t>
                      </a:r>
                      <a:endParaRPr lang="ru-RU" sz="2600" b="1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  <a:endParaRPr lang="ru-RU" sz="2600" b="1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Cr</a:t>
                      </a:r>
                      <a:endParaRPr lang="ru-RU" sz="2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BCC (A2)</a:t>
                      </a:r>
                      <a:endParaRPr lang="ru-RU" sz="2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2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2600" b="1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Cu - </a:t>
                      </a:r>
                      <a:r>
                        <a:rPr lang="en-US" sz="2600" b="1" dirty="0" err="1">
                          <a:solidFill>
                            <a:schemeClr val="tx1"/>
                          </a:solidFill>
                          <a:effectLst/>
                        </a:rPr>
                        <a:t>sublayer</a:t>
                      </a:r>
                      <a:endParaRPr lang="ru-RU" sz="2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HCC (A1)</a:t>
                      </a:r>
                      <a:endParaRPr lang="ru-RU" sz="2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2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2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8" name="Rectangle 48"/>
          <p:cNvSpPr>
            <a:spLocks noChangeArrowheads="1"/>
          </p:cNvSpPr>
          <p:nvPr/>
        </p:nvSpPr>
        <p:spPr bwMode="auto">
          <a:xfrm>
            <a:off x="1620844" y="11459885"/>
            <a:ext cx="12420911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13141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13141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Results of X-ray structural analysis of coatings of the Cr-N system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1" t="8463" r="3104"/>
          <a:stretch/>
        </p:blipFill>
        <p:spPr>
          <a:xfrm>
            <a:off x="7984654" y="25689336"/>
            <a:ext cx="7200000" cy="3503633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1" t="9527" r="3104"/>
          <a:stretch/>
        </p:blipFill>
        <p:spPr>
          <a:xfrm>
            <a:off x="784654" y="25689336"/>
            <a:ext cx="7200000" cy="354280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4" t="10257" r="2843"/>
          <a:stretch/>
        </p:blipFill>
        <p:spPr>
          <a:xfrm>
            <a:off x="685052" y="29523690"/>
            <a:ext cx="7200000" cy="343504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3" t="8349" r="3168"/>
          <a:stretch/>
        </p:blipFill>
        <p:spPr>
          <a:xfrm>
            <a:off x="7984654" y="29444840"/>
            <a:ext cx="7199994" cy="3516075"/>
          </a:xfrm>
          <a:prstGeom prst="rect">
            <a:avLst/>
          </a:prstGeom>
        </p:spPr>
      </p:pic>
      <p:pic>
        <p:nvPicPr>
          <p:cNvPr id="59" name="Obraz 1"/>
          <p:cNvPicPr/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00" r="10049"/>
          <a:stretch/>
        </p:blipFill>
        <p:spPr bwMode="auto">
          <a:xfrm>
            <a:off x="804271" y="34256011"/>
            <a:ext cx="1633146" cy="12405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0" name="Obraz 6" descr="Obraz zawierający tekst&#10;&#10;Opis wygenerowany automatycznie"/>
          <p:cNvPicPr/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507" y="34481223"/>
            <a:ext cx="1942147" cy="956813"/>
          </a:xfrm>
          <a:prstGeom prst="rect">
            <a:avLst/>
          </a:prstGeom>
        </p:spPr>
      </p:pic>
      <p:pic>
        <p:nvPicPr>
          <p:cNvPr id="63" name="Picture 4" descr="Fig2_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1935" y="25871391"/>
            <a:ext cx="3960000" cy="2977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3" descr="Fig2_b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0648" y="25891806"/>
            <a:ext cx="3960000" cy="2977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2" descr="Fig2_c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1935" y="29742898"/>
            <a:ext cx="3960000" cy="2977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1" descr="Fig2_d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3392" y="29723213"/>
            <a:ext cx="3960000" cy="2977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TextBox 16"/>
          <p:cNvSpPr txBox="1">
            <a:spLocks noChangeArrowheads="1"/>
          </p:cNvSpPr>
          <p:nvPr/>
        </p:nvSpPr>
        <p:spPr bwMode="auto">
          <a:xfrm>
            <a:off x="15481935" y="25871391"/>
            <a:ext cx="298450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i="1" dirty="0"/>
              <a:t>1</a:t>
            </a:r>
            <a:endParaRPr lang="ru-RU" sz="1600" i="1" dirty="0"/>
          </a:p>
        </p:txBody>
      </p:sp>
      <p:sp>
        <p:nvSpPr>
          <p:cNvPr id="71" name="TextBox 23"/>
          <p:cNvSpPr txBox="1">
            <a:spLocks noChangeArrowheads="1"/>
          </p:cNvSpPr>
          <p:nvPr/>
        </p:nvSpPr>
        <p:spPr bwMode="auto">
          <a:xfrm>
            <a:off x="20090648" y="25891805"/>
            <a:ext cx="298450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i="1" dirty="0"/>
              <a:t>2</a:t>
            </a:r>
            <a:endParaRPr lang="ru-RU" sz="1600" i="1" dirty="0"/>
          </a:p>
        </p:txBody>
      </p:sp>
      <p:sp>
        <p:nvSpPr>
          <p:cNvPr id="72" name="TextBox 24"/>
          <p:cNvSpPr txBox="1">
            <a:spLocks noChangeArrowheads="1"/>
          </p:cNvSpPr>
          <p:nvPr/>
        </p:nvSpPr>
        <p:spPr bwMode="auto">
          <a:xfrm>
            <a:off x="15477327" y="29742898"/>
            <a:ext cx="298450" cy="3397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i="1" dirty="0"/>
              <a:t>3</a:t>
            </a:r>
            <a:endParaRPr lang="ru-RU" sz="1600" i="1" dirty="0"/>
          </a:p>
        </p:txBody>
      </p:sp>
      <p:sp>
        <p:nvSpPr>
          <p:cNvPr id="73" name="TextBox 25"/>
          <p:cNvSpPr txBox="1">
            <a:spLocks noChangeArrowheads="1"/>
          </p:cNvSpPr>
          <p:nvPr/>
        </p:nvSpPr>
        <p:spPr bwMode="auto">
          <a:xfrm>
            <a:off x="20113392" y="29723213"/>
            <a:ext cx="298450" cy="3397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i="1" dirty="0"/>
              <a:t>4</a:t>
            </a:r>
            <a:endParaRPr lang="ru-RU" sz="16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706133" y="6230182"/>
            <a:ext cx="2412173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Bipolar plates and current collectors are 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metallic 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components for commercial MCFC stacks. F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or 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commercial MCFC systems, up to 55 % of the material content could be the metallic hardware (for the complete system). The stability in a corrosive carbonate atmosphere at high temperature, good electrical conductivity and low contact resistance with the electrodes are desired characteristics of bipolar plates and current collectors. 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Stainless 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steels like 310 S (24–26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wt</a:t>
            </a:r>
            <a:r>
              <a:rPr lang="uk-UA" sz="3000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% Cr) and 304 L (16–18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wt</a:t>
            </a:r>
            <a:r>
              <a:rPr lang="uk-UA" sz="3000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% Cr) have emerged as materials of choice for MCFC hardware. However, the hot corrosion in the presence of the carbonate melt is a critical issue with these materials for long-term 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operation. 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One of the methods of protecting and improving the corrosion properties of steel is the application of coatings based on nitrides. The corrosion resistance of Cr-N coatings is better than that of stainless steel and other nitride coatings in the high temperature pressurized water and the oxidation rate in air at 600/800°С is low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One of the most commonly deposition technique used is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cathodic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arc evaporation due to excellent characteristics of the coatings. The coatings are characterized by high hardness, good adhesion to the substrate, high density, homogeneity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Prostokąt zaokrąglony 14"/>
          <p:cNvSpPr/>
          <p:nvPr/>
        </p:nvSpPr>
        <p:spPr bwMode="auto">
          <a:xfrm>
            <a:off x="241257" y="24483060"/>
            <a:ext cx="24464795" cy="8978265"/>
          </a:xfrm>
          <a:prstGeom prst="roundRect">
            <a:avLst>
              <a:gd name="adj" fmla="val 10900"/>
            </a:avLst>
          </a:prstGeom>
          <a:noFill/>
          <a:ln w="317500" cap="flat" cmpd="thickThin" algn="ctr">
            <a:solidFill>
              <a:schemeClr val="accent1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bliqueTopRight"/>
            <a:lightRig rig="threePt" dir="t"/>
          </a:scene3d>
        </p:spPr>
        <p:txBody>
          <a:bodyPr lIns="121272" tIns="60637" rIns="121272" bIns="60637"/>
          <a:lstStyle/>
          <a:p>
            <a:pPr defTabSz="4366655">
              <a:defRPr/>
            </a:pPr>
            <a:endParaRPr lang="pl-PL" sz="3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Rectangle 48"/>
          <p:cNvSpPr>
            <a:spLocks noChangeArrowheads="1"/>
          </p:cNvSpPr>
          <p:nvPr/>
        </p:nvSpPr>
        <p:spPr bwMode="auto">
          <a:xfrm>
            <a:off x="2349202" y="24794173"/>
            <a:ext cx="19445739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13141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Results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13141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of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13141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X-ray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13141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structural analysis of coatings of the Cr-N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13141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system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rgbClr val="13141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13141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after long-oxidation (1000h) at 600°C in the air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9" name="Picture 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47" t="23439" r="14185" b="19157"/>
          <a:stretch>
            <a:fillRect/>
          </a:stretch>
        </p:blipFill>
        <p:spPr bwMode="auto">
          <a:xfrm>
            <a:off x="1438465" y="17811260"/>
            <a:ext cx="14404329" cy="6130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0" name="TextBox 16"/>
          <p:cNvSpPr txBox="1">
            <a:spLocks noChangeArrowheads="1"/>
          </p:cNvSpPr>
          <p:nvPr/>
        </p:nvSpPr>
        <p:spPr bwMode="auto">
          <a:xfrm>
            <a:off x="7318293" y="25912284"/>
            <a:ext cx="298450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i="1" dirty="0"/>
              <a:t>1</a:t>
            </a:r>
            <a:endParaRPr lang="ru-RU" sz="1600" i="1" dirty="0"/>
          </a:p>
        </p:txBody>
      </p:sp>
      <p:sp>
        <p:nvSpPr>
          <p:cNvPr id="81" name="TextBox 23"/>
          <p:cNvSpPr txBox="1">
            <a:spLocks noChangeArrowheads="1"/>
          </p:cNvSpPr>
          <p:nvPr/>
        </p:nvSpPr>
        <p:spPr bwMode="auto">
          <a:xfrm>
            <a:off x="14527291" y="25912284"/>
            <a:ext cx="298450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i="1" dirty="0"/>
              <a:t>2</a:t>
            </a:r>
            <a:endParaRPr lang="ru-RU" sz="1600" i="1" dirty="0"/>
          </a:p>
        </p:txBody>
      </p:sp>
      <p:sp>
        <p:nvSpPr>
          <p:cNvPr id="82" name="TextBox 24"/>
          <p:cNvSpPr txBox="1">
            <a:spLocks noChangeArrowheads="1"/>
          </p:cNvSpPr>
          <p:nvPr/>
        </p:nvSpPr>
        <p:spPr bwMode="auto">
          <a:xfrm>
            <a:off x="7169068" y="29742898"/>
            <a:ext cx="298450" cy="3397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i="1" dirty="0"/>
              <a:t>3</a:t>
            </a:r>
            <a:endParaRPr lang="ru-RU" sz="1600" i="1" dirty="0"/>
          </a:p>
        </p:txBody>
      </p:sp>
      <p:sp>
        <p:nvSpPr>
          <p:cNvPr id="83" name="TextBox 25"/>
          <p:cNvSpPr txBox="1">
            <a:spLocks noChangeArrowheads="1"/>
          </p:cNvSpPr>
          <p:nvPr/>
        </p:nvSpPr>
        <p:spPr bwMode="auto">
          <a:xfrm>
            <a:off x="14628606" y="29707326"/>
            <a:ext cx="298450" cy="3397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i="1" dirty="0"/>
              <a:t>4</a:t>
            </a:r>
            <a:endParaRPr lang="ru-RU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ojekt domyśln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32924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sz="6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32924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sz="6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14353</TotalTime>
  <Words>333</Words>
  <Application>Microsoft Office PowerPoint</Application>
  <PresentationFormat>Довільний</PresentationFormat>
  <Paragraphs>80</Paragraphs>
  <Slides>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Вбудовані сервери OLE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3" baseType="lpstr">
      <vt:lpstr>Projekt domyślny</vt:lpstr>
      <vt:lpstr>Graph</vt:lpstr>
      <vt:lpstr>Development of a protective coating against high-temperature oxidation for fuel cell current collectors</vt:lpstr>
    </vt:vector>
  </TitlesOfParts>
  <Company>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Poster_Atestaciia</dc:title>
  <dc:creator>B</dc:creator>
  <cp:lastModifiedBy>1</cp:lastModifiedBy>
  <cp:revision>252</cp:revision>
  <dcterms:created xsi:type="dcterms:W3CDTF">2009-06-09T10:32:52Z</dcterms:created>
  <dcterms:modified xsi:type="dcterms:W3CDTF">2023-10-12T07:16:27Z</dcterms:modified>
</cp:coreProperties>
</file>